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311" r:id="rId3"/>
    <p:sldId id="306" r:id="rId4"/>
    <p:sldId id="257" r:id="rId5"/>
    <p:sldId id="299" r:id="rId6"/>
    <p:sldId id="302" r:id="rId7"/>
    <p:sldId id="331" r:id="rId8"/>
    <p:sldId id="314" r:id="rId9"/>
    <p:sldId id="309" r:id="rId10"/>
    <p:sldId id="329" r:id="rId11"/>
    <p:sldId id="336" r:id="rId12"/>
    <p:sldId id="337" r:id="rId13"/>
    <p:sldId id="338" r:id="rId14"/>
    <p:sldId id="339" r:id="rId15"/>
    <p:sldId id="330" r:id="rId16"/>
    <p:sldId id="325" r:id="rId17"/>
    <p:sldId id="317" r:id="rId18"/>
    <p:sldId id="318" r:id="rId19"/>
    <p:sldId id="319" r:id="rId20"/>
    <p:sldId id="320" r:id="rId21"/>
    <p:sldId id="313" r:id="rId22"/>
    <p:sldId id="316" r:id="rId23"/>
    <p:sldId id="340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" userDrawn="1">
          <p15:clr>
            <a:srgbClr val="A4A3A4"/>
          </p15:clr>
        </p15:guide>
        <p15:guide id="2" pos="240" userDrawn="1">
          <p15:clr>
            <a:srgbClr val="A4A3A4"/>
          </p15:clr>
        </p15:guide>
        <p15:guide id="3" pos="1104" userDrawn="1">
          <p15:clr>
            <a:srgbClr val="A4A3A4"/>
          </p15:clr>
        </p15:guide>
        <p15:guide id="4" orient="horz" pos="1488" userDrawn="1">
          <p15:clr>
            <a:srgbClr val="A4A3A4"/>
          </p15:clr>
        </p15:guide>
        <p15:guide id="5" orient="horz" pos="2016" userDrawn="1">
          <p15:clr>
            <a:srgbClr val="A4A3A4"/>
          </p15:clr>
        </p15:guide>
        <p15:guide id="6" orient="horz" pos="2592" userDrawn="1">
          <p15:clr>
            <a:srgbClr val="A4A3A4"/>
          </p15:clr>
        </p15:guide>
        <p15:guide id="7" orient="horz" pos="3888" userDrawn="1">
          <p15:clr>
            <a:srgbClr val="A4A3A4"/>
          </p15:clr>
        </p15:guide>
        <p15:guide id="8" pos="5040" userDrawn="1">
          <p15:clr>
            <a:srgbClr val="A4A3A4"/>
          </p15:clr>
        </p15:guide>
        <p15:guide id="9" orient="horz" pos="3936" userDrawn="1">
          <p15:clr>
            <a:srgbClr val="A4A3A4"/>
          </p15:clr>
        </p15:guide>
        <p15:guide id="10" orient="horz" pos="1344" userDrawn="1">
          <p15:clr>
            <a:srgbClr val="A4A3A4"/>
          </p15:clr>
        </p15:guide>
        <p15:guide id="11" pos="4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FFCC"/>
    <a:srgbClr val="E99315"/>
    <a:srgbClr val="6F4A86"/>
    <a:srgbClr val="E4F5FC"/>
    <a:srgbClr val="663300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34" autoAdjust="0"/>
    <p:restoredTop sz="96790" autoAdjust="0"/>
  </p:normalViewPr>
  <p:slideViewPr>
    <p:cSldViewPr>
      <p:cViewPr varScale="1">
        <p:scale>
          <a:sx n="96" d="100"/>
          <a:sy n="96" d="100"/>
        </p:scale>
        <p:origin x="192" y="1184"/>
      </p:cViewPr>
      <p:guideLst>
        <p:guide orient="horz" pos="960"/>
        <p:guide pos="240"/>
        <p:guide pos="1104"/>
        <p:guide orient="horz" pos="1488"/>
        <p:guide orient="horz" pos="2016"/>
        <p:guide orient="horz" pos="2592"/>
        <p:guide orient="horz" pos="3888"/>
        <p:guide pos="5040"/>
        <p:guide orient="horz" pos="3936"/>
        <p:guide orient="horz" pos="1344"/>
        <p:guide pos="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9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0BAF1-3A37-41A9-ABA7-26326C0D55D2}" type="datetimeFigureOut">
              <a:rPr lang="en-US" smtClean="0"/>
              <a:t>8/10/16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20DE0-FB8D-4E12-B140-103E6554F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5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389AB-975B-4BE8-9CDA-9528B791AAEC}" type="datetimeFigureOut">
              <a:rPr lang="en-US" smtClean="0"/>
              <a:t>8/10/16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6A246-1056-4E0A-B6C8-5101E5C77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4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Move this slide when Q&amp;A sections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85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From here : Hassan</a:t>
            </a:r>
          </a:p>
          <a:p>
            <a:r>
              <a:rPr lang="en-CA" dirty="0"/>
              <a:t>Screenshots for major actions and short</a:t>
            </a:r>
            <a:r>
              <a:rPr lang="en-CA" baseline="0" dirty="0"/>
              <a:t> words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9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Here, again 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5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Sequence </a:t>
            </a:r>
          </a:p>
          <a:p>
            <a:r>
              <a:rPr lang="en-CA" dirty="0"/>
              <a:t>Introduction / Agenda : Hassan</a:t>
            </a:r>
          </a:p>
          <a:p>
            <a:r>
              <a:rPr lang="en-CA" dirty="0"/>
              <a:t>Problem/Solution</a:t>
            </a:r>
            <a:r>
              <a:rPr lang="en-CA" baseline="0" dirty="0"/>
              <a:t> : Nick</a:t>
            </a:r>
          </a:p>
          <a:p>
            <a:r>
              <a:rPr lang="en-CA" baseline="0" dirty="0"/>
              <a:t>Tech. : Chang</a:t>
            </a:r>
          </a:p>
          <a:p>
            <a:r>
              <a:rPr lang="en-CA" baseline="0" dirty="0"/>
              <a:t>Mobile Features : Hassan</a:t>
            </a:r>
          </a:p>
          <a:p>
            <a:r>
              <a:rPr lang="en-CA" baseline="0" dirty="0"/>
              <a:t>Web Features : Joe</a:t>
            </a:r>
          </a:p>
          <a:p>
            <a:r>
              <a:rPr lang="en-CA" baseline="0" dirty="0"/>
              <a:t>Plan/Conclusion :Nick</a:t>
            </a:r>
          </a:p>
          <a:p>
            <a:endParaRPr lang="en-CA" baseline="0" dirty="0"/>
          </a:p>
          <a:p>
            <a:r>
              <a:rPr lang="en-CA" baseline="0" dirty="0"/>
              <a:t>Introduction : Hassan will prepare expression and proper images</a:t>
            </a:r>
          </a:p>
          <a:p>
            <a:endParaRPr lang="en-CA" baseline="0" dirty="0"/>
          </a:p>
          <a:p>
            <a:endParaRPr lang="en-CA" baseline="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6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it</a:t>
            </a:r>
            <a:r>
              <a:rPr lang="en-US" baseline="0" dirty="0"/>
              <a:t> (This slide is not necessary)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Here’s 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49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57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From here, Chang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20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91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</a:t>
            </a:r>
            <a:r>
              <a:rPr lang="en-CA" baseline="0" dirty="0"/>
              <a:t> Icon to explain above text descriptions</a:t>
            </a:r>
          </a:p>
          <a:p>
            <a:r>
              <a:rPr lang="en-CA" baseline="0" dirty="0"/>
              <a:t>Modify and improve from Chang and add proper images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3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36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98" indent="0" algn="ctr">
              <a:buNone/>
              <a:defRPr sz="2400"/>
            </a:lvl2pPr>
            <a:lvl3pPr marL="914395" indent="0" algn="ctr">
              <a:buNone/>
              <a:defRPr sz="2400"/>
            </a:lvl3pPr>
            <a:lvl4pPr marL="1371592" indent="0" algn="ctr">
              <a:buNone/>
              <a:defRPr sz="2000"/>
            </a:lvl4pPr>
            <a:lvl5pPr marL="1828789" indent="0" algn="ctr">
              <a:buNone/>
              <a:defRPr sz="2000"/>
            </a:lvl5pPr>
            <a:lvl6pPr marL="2285987" indent="0" algn="ctr">
              <a:buNone/>
              <a:defRPr sz="2000"/>
            </a:lvl6pPr>
            <a:lvl7pPr marL="2743185" indent="0" algn="ctr">
              <a:buNone/>
              <a:defRPr sz="2000"/>
            </a:lvl7pPr>
            <a:lvl8pPr marL="3200381" indent="0" algn="ctr">
              <a:buNone/>
              <a:defRPr sz="2000"/>
            </a:lvl8pPr>
            <a:lvl9pPr marL="365757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" y="6791607"/>
            <a:ext cx="9144001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3" y="6762324"/>
            <a:ext cx="9144001" cy="36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62"/>
            <a:ext cx="9144000" cy="67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85492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17982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8" y="414785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3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0338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2" y="152406"/>
            <a:ext cx="7940041" cy="1102643"/>
          </a:xfrm>
        </p:spPr>
        <p:txBody>
          <a:bodyPr>
            <a:noAutofit/>
          </a:bodyPr>
          <a:lstStyle>
            <a:lvl1pPr>
              <a:defRPr sz="7200" b="1"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4800" b="1">
                <a:latin typeface="Arial Rounded MT Bold" panose="020F0704030504030204" pitchFamily="34" charset="0"/>
              </a:defRPr>
            </a:lvl1pPr>
            <a:lvl2pPr>
              <a:defRPr sz="4800" b="1">
                <a:latin typeface="Arial Rounded MT Bold" panose="020F0704030504030204" pitchFamily="34" charset="0"/>
              </a:defRPr>
            </a:lvl2pPr>
            <a:lvl3pPr>
              <a:defRPr sz="4800" b="1">
                <a:latin typeface="Arial Rounded MT Bold" panose="020F0704030504030204" pitchFamily="34" charset="0"/>
              </a:defRPr>
            </a:lvl3pPr>
            <a:lvl4pPr>
              <a:defRPr sz="4800" b="1">
                <a:latin typeface="Arial Rounded MT Bold" panose="020F0704030504030204" pitchFamily="34" charset="0"/>
              </a:defRPr>
            </a:lvl4pPr>
            <a:lvl5pPr>
              <a:defRPr sz="4800" b="1">
                <a:latin typeface="Arial Rounded MT Bold" panose="020F07040305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25847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789964"/>
            <a:ext cx="9141619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72595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9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010415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42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04678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9525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41002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71592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98" indent="0">
              <a:buNone/>
              <a:defRPr sz="1200"/>
            </a:lvl2pPr>
            <a:lvl3pPr marL="914395" indent="0">
              <a:buNone/>
              <a:defRPr sz="1000"/>
            </a:lvl3pPr>
            <a:lvl4pPr marL="1371592" indent="0">
              <a:buNone/>
              <a:defRPr sz="900"/>
            </a:lvl4pPr>
            <a:lvl5pPr marL="1828789" indent="0">
              <a:buNone/>
              <a:defRPr sz="900"/>
            </a:lvl5pPr>
            <a:lvl6pPr marL="2285987" indent="0">
              <a:buNone/>
              <a:defRPr sz="900"/>
            </a:lvl6pPr>
            <a:lvl7pPr marL="2743185" indent="0">
              <a:buNone/>
              <a:defRPr sz="900"/>
            </a:lvl7pPr>
            <a:lvl8pPr marL="3200381" indent="0">
              <a:buNone/>
              <a:defRPr sz="900"/>
            </a:lvl8pPr>
            <a:lvl9pPr marL="36575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6459792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8/10/16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92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1931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98" indent="0">
              <a:buNone/>
              <a:defRPr sz="1200"/>
            </a:lvl2pPr>
            <a:lvl3pPr marL="914395" indent="0">
              <a:buNone/>
              <a:defRPr sz="1000"/>
            </a:lvl3pPr>
            <a:lvl4pPr marL="1371592" indent="0">
              <a:buNone/>
              <a:defRPr sz="900"/>
            </a:lvl4pPr>
            <a:lvl5pPr marL="1828789" indent="0">
              <a:buNone/>
              <a:defRPr sz="900"/>
            </a:lvl5pPr>
            <a:lvl6pPr marL="2285987" indent="0">
              <a:buNone/>
              <a:defRPr sz="900"/>
            </a:lvl6pPr>
            <a:lvl7pPr marL="2743185" indent="0">
              <a:buNone/>
              <a:defRPr sz="900"/>
            </a:lvl7pPr>
            <a:lvl8pPr marL="3200381" indent="0">
              <a:buNone/>
              <a:defRPr sz="900"/>
            </a:lvl8pPr>
            <a:lvl9pPr marL="36575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01530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jpg"/><Relationship Id="rId15" Type="http://schemas.openxmlformats.org/officeDocument/2006/relationships/image" Target="../media/image3.png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6791607"/>
            <a:ext cx="9144001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" y="6762324"/>
            <a:ext cx="9144001" cy="36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152406"/>
            <a:ext cx="7940040" cy="11026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2" y="1447800"/>
            <a:ext cx="7940041" cy="44212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1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33400" y="1295400"/>
            <a:ext cx="8305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1" r="85836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1" t="19094" r="56809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2860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0" r="97501" b="19101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2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wipe dir="r"/>
  </p:transition>
  <p:txStyles>
    <p:titleStyle>
      <a:lvl1pPr algn="l" defTabSz="914395" rtl="0" eaLnBrk="1" latinLnBrk="0" hangingPunct="1">
        <a:lnSpc>
          <a:spcPct val="85000"/>
        </a:lnSpc>
        <a:spcBef>
          <a:spcPct val="0"/>
        </a:spcBef>
        <a:buNone/>
        <a:defRPr sz="7200" b="1" kern="1200" spc="-50" baseline="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91440" indent="-91440" algn="l" defTabSz="914395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1pPr>
      <a:lvl2pPr marL="384046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2pPr>
      <a:lvl3pPr marL="566925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3pPr>
      <a:lvl4pPr marL="749804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4pPr>
      <a:lvl5pPr marL="932683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5pPr>
      <a:lvl6pPr marL="1099994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92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91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90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26.png"/><Relationship Id="rId5" Type="http://schemas.openxmlformats.org/officeDocument/2006/relationships/image" Target="../media/image85.png"/><Relationship Id="rId6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jpeg"/><Relationship Id="rId6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25.png"/><Relationship Id="rId7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microsoft.com/office/2007/relationships/hdphoto" Target="../media/hdphoto4.wdp"/><Relationship Id="rId7" Type="http://schemas.openxmlformats.org/officeDocument/2006/relationships/image" Target="../media/image98.png"/><Relationship Id="rId8" Type="http://schemas.microsoft.com/office/2007/relationships/hdphoto" Target="../media/hdphoto5.wdp"/><Relationship Id="rId9" Type="http://schemas.openxmlformats.org/officeDocument/2006/relationships/image" Target="../media/image99.png"/><Relationship Id="rId10" Type="http://schemas.microsoft.com/office/2007/relationships/hdphoto" Target="../media/hdphoto6.wdp"/><Relationship Id="rId11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png"/><Relationship Id="rId8" Type="http://schemas.microsoft.com/office/2007/relationships/hdphoto" Target="../media/hdphoto1.wdp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jpeg"/><Relationship Id="rId3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jpe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jpeg"/><Relationship Id="rId7" Type="http://schemas.openxmlformats.org/officeDocument/2006/relationships/image" Target="../media/image33.jpe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20" Type="http://schemas.openxmlformats.org/officeDocument/2006/relationships/image" Target="../media/image52.png"/><Relationship Id="rId21" Type="http://schemas.openxmlformats.org/officeDocument/2006/relationships/image" Target="../media/image53.png"/><Relationship Id="rId22" Type="http://schemas.openxmlformats.org/officeDocument/2006/relationships/image" Target="../media/image54.png"/><Relationship Id="rId23" Type="http://schemas.openxmlformats.org/officeDocument/2006/relationships/image" Target="../media/image55.png"/><Relationship Id="rId24" Type="http://schemas.openxmlformats.org/officeDocument/2006/relationships/image" Target="../media/image34.png"/><Relationship Id="rId25" Type="http://schemas.openxmlformats.org/officeDocument/2006/relationships/image" Target="../media/image56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jpeg"/><Relationship Id="rId16" Type="http://schemas.openxmlformats.org/officeDocument/2006/relationships/image" Target="../media/image48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Relationship Id="rId19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image" Target="../media/image38.png"/><Relationship Id="rId6" Type="http://schemas.microsoft.com/office/2007/relationships/hdphoto" Target="../media/hdphoto2.wdp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49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2" y="457200"/>
            <a:ext cx="9135208" cy="18288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7600" spc="0" dirty="0">
                <a:ln w="381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Black" panose="020B0A04020102020204" pitchFamily="34" charset="0"/>
              </a:rPr>
              <a:t>Receipt Keeper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83" y="5334000"/>
            <a:ext cx="3027217" cy="141662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Changho Choi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Hassan Nahhal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Nicholas Collins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SungJoe Kim</a:t>
            </a:r>
            <a:endParaRPr lang="en-US" sz="2000" b="0" spc="0" dirty="0">
              <a:ln w="12700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accent3">
                    <a:lumMod val="20000"/>
                    <a:lumOff val="80000"/>
                    <a:alpha val="60000"/>
                  </a:schemeClr>
                </a:glow>
              </a:effectLst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57396" y="6324600"/>
            <a:ext cx="4110404" cy="426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395">
              <a:lnSpc>
                <a:spcPct val="85000"/>
              </a:lnSpc>
              <a:spcBef>
                <a:spcPct val="0"/>
              </a:spcBef>
              <a:buNone/>
              <a:defRPr sz="4600" b="1" spc="0" baseline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</a:rPr>
              <a:t>Mobile Solutions Development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93964" y="5316681"/>
            <a:ext cx="3539836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49383" y="2743200"/>
            <a:ext cx="3913909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95">
              <a:lnSpc>
                <a:spcPct val="85000"/>
              </a:lnSpc>
              <a:spcBef>
                <a:spcPct val="0"/>
              </a:spcBef>
              <a:buNone/>
              <a:defRPr sz="4800" b="1" spc="0" baseline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3600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</a:rPr>
              <a:t>Receipt Management Application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1" r="7745" b="-684"/>
          <a:stretch/>
        </p:blipFill>
        <p:spPr>
          <a:xfrm>
            <a:off x="6477000" y="2707369"/>
            <a:ext cx="1981200" cy="2321831"/>
          </a:xfrm>
          <a:prstGeom prst="roundRect">
            <a:avLst>
              <a:gd name="adj" fmla="val 12467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8462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337428" y="2164177"/>
            <a:ext cx="1633599" cy="152400"/>
            <a:chOff x="5346953" y="2211802"/>
            <a:chExt cx="1633599" cy="152400"/>
          </a:xfrm>
        </p:grpSpPr>
        <p:cxnSp>
          <p:nvCxnSpPr>
            <p:cNvPr id="108" name="Straight Connector 107"/>
            <p:cNvCxnSpPr/>
            <p:nvPr/>
          </p:nvCxnSpPr>
          <p:spPr>
            <a:xfrm flipV="1">
              <a:off x="5489520" y="2297271"/>
              <a:ext cx="1491032" cy="112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Diamond 108"/>
            <p:cNvSpPr/>
            <p:nvPr/>
          </p:nvSpPr>
          <p:spPr>
            <a:xfrm rot="16200000">
              <a:off x="5403541" y="2155214"/>
              <a:ext cx="152400" cy="26557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408552" y="2172804"/>
            <a:ext cx="1371600" cy="152400"/>
            <a:chOff x="2209800" y="2218427"/>
            <a:chExt cx="1371600" cy="152400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2209800" y="2305664"/>
              <a:ext cx="13716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Diamond 106"/>
            <p:cNvSpPr/>
            <p:nvPr/>
          </p:nvSpPr>
          <p:spPr>
            <a:xfrm rot="16200000">
              <a:off x="2267595" y="2161839"/>
              <a:ext cx="152400" cy="26557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cxnSp>
        <p:nvCxnSpPr>
          <p:cNvPr id="138" name="Straight Connector 137"/>
          <p:cNvCxnSpPr/>
          <p:nvPr/>
        </p:nvCxnSpPr>
        <p:spPr>
          <a:xfrm>
            <a:off x="1573754" y="4900687"/>
            <a:ext cx="0" cy="7093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1594364" y="3028685"/>
            <a:ext cx="0" cy="7093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202" y="152406"/>
            <a:ext cx="7441201" cy="1102643"/>
          </a:xfrm>
        </p:spPr>
        <p:txBody>
          <a:bodyPr/>
          <a:lstStyle/>
          <a:p>
            <a:r>
              <a:rPr lang="en-CA" sz="6000" dirty="0"/>
              <a:t>Domain Model</a:t>
            </a:r>
            <a:endParaRPr lang="en-CA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993" y="1524001"/>
            <a:ext cx="1496961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703952" y="1524000"/>
            <a:ext cx="1600200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Receipt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942032" y="3711913"/>
            <a:ext cx="1469922" cy="4636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Group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5425" y="5185639"/>
            <a:ext cx="1526575" cy="4704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Category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3703952" y="3928920"/>
            <a:ext cx="1600200" cy="4596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Tag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4995" y="1524000"/>
            <a:ext cx="1526575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42031" y="5476869"/>
            <a:ext cx="1740910" cy="4841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Notification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4993" y="1983202"/>
            <a:ext cx="1496961" cy="9928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096890" y="2134476"/>
            <a:ext cx="1143000" cy="440483"/>
            <a:chOff x="1066800" y="4419600"/>
            <a:chExt cx="1143000" cy="690302"/>
          </a:xfrm>
        </p:grpSpPr>
        <p:grpSp>
          <p:nvGrpSpPr>
            <p:cNvPr id="16" name="Group 15"/>
            <p:cNvGrpSpPr/>
            <p:nvPr/>
          </p:nvGrpSpPr>
          <p:grpSpPr>
            <a:xfrm>
              <a:off x="1066800" y="4419600"/>
              <a:ext cx="1143000" cy="152400"/>
              <a:chOff x="1066800" y="4419600"/>
              <a:chExt cx="1143000" cy="1524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66800" y="4688551"/>
              <a:ext cx="1143000" cy="152400"/>
              <a:chOff x="1066800" y="4419600"/>
              <a:chExt cx="1143000" cy="1524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066800" y="4957502"/>
              <a:ext cx="1143000" cy="152400"/>
              <a:chOff x="1066800" y="4419600"/>
              <a:chExt cx="1143000" cy="15240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6855425" y="3046831"/>
            <a:ext cx="1526575" cy="4626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Store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03952" y="1983202"/>
            <a:ext cx="1600200" cy="9928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856352" y="2134476"/>
            <a:ext cx="1143000" cy="473412"/>
            <a:chOff x="1066800" y="4419600"/>
            <a:chExt cx="1143000" cy="690302"/>
          </a:xfrm>
        </p:grpSpPr>
        <p:grpSp>
          <p:nvGrpSpPr>
            <p:cNvPr id="27" name="Group 26"/>
            <p:cNvGrpSpPr/>
            <p:nvPr/>
          </p:nvGrpSpPr>
          <p:grpSpPr>
            <a:xfrm>
              <a:off x="1066800" y="4419600"/>
              <a:ext cx="1143000" cy="152400"/>
              <a:chOff x="1066800" y="4419600"/>
              <a:chExt cx="1143000" cy="1524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066800" y="4688551"/>
              <a:ext cx="1143000" cy="152400"/>
              <a:chOff x="1066800" y="4419600"/>
              <a:chExt cx="1143000" cy="1524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1066800" y="4957502"/>
              <a:ext cx="1143000" cy="152400"/>
              <a:chOff x="1066800" y="4419600"/>
              <a:chExt cx="1143000" cy="15240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6855425" y="3509454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855425" y="5656065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854995" y="1979285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03952" y="4380329"/>
            <a:ext cx="1600200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942032" y="4171363"/>
            <a:ext cx="1469922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942031" y="5961012"/>
            <a:ext cx="1740910" cy="46087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489713" y="1844721"/>
            <a:ext cx="29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275908" y="1796322"/>
            <a:ext cx="29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391884" y="1840468"/>
            <a:ext cx="29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406844" y="1799296"/>
            <a:ext cx="29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142352" y="1828792"/>
            <a:ext cx="56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0..</a:t>
            </a:r>
          </a:p>
        </p:txBody>
      </p:sp>
      <p:cxnSp>
        <p:nvCxnSpPr>
          <p:cNvPr id="118" name="Connector: Elbow 117"/>
          <p:cNvCxnSpPr>
            <a:stCxn id="25" idx="3"/>
            <a:endCxn id="47" idx="1"/>
          </p:cNvCxnSpPr>
          <p:nvPr/>
        </p:nvCxnSpPr>
        <p:spPr>
          <a:xfrm>
            <a:off x="5304152" y="2479628"/>
            <a:ext cx="1551273" cy="1394488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5380352" y="3083548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cxnSp>
        <p:nvCxnSpPr>
          <p:cNvPr id="121" name="Straight Connector 120"/>
          <p:cNvCxnSpPr>
            <a:stCxn id="25" idx="2"/>
            <a:endCxn id="9" idx="0"/>
          </p:cNvCxnSpPr>
          <p:nvPr/>
        </p:nvCxnSpPr>
        <p:spPr>
          <a:xfrm>
            <a:off x="4504052" y="2976053"/>
            <a:ext cx="0" cy="95286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3868761" y="2978304"/>
            <a:ext cx="562817" cy="646331"/>
            <a:chOff x="6295183" y="1921119"/>
            <a:chExt cx="562817" cy="646331"/>
          </a:xfrm>
        </p:grpSpPr>
        <p:sp>
          <p:nvSpPr>
            <p:cNvPr id="125" name="TextBox 124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868761" y="3472722"/>
            <a:ext cx="562817" cy="646331"/>
            <a:chOff x="6295183" y="1921119"/>
            <a:chExt cx="562817" cy="646331"/>
          </a:xfrm>
        </p:grpSpPr>
        <p:sp>
          <p:nvSpPr>
            <p:cNvPr id="129" name="TextBox 128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cxnSp>
        <p:nvCxnSpPr>
          <p:cNvPr id="131" name="Straight Connector 130"/>
          <p:cNvCxnSpPr/>
          <p:nvPr/>
        </p:nvCxnSpPr>
        <p:spPr>
          <a:xfrm>
            <a:off x="7790483" y="4229935"/>
            <a:ext cx="0" cy="95570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7155192" y="4229935"/>
            <a:ext cx="562817" cy="646331"/>
            <a:chOff x="6295183" y="1921119"/>
            <a:chExt cx="562817" cy="646331"/>
          </a:xfrm>
        </p:grpSpPr>
        <p:sp>
          <p:nvSpPr>
            <p:cNvPr id="133" name="TextBox 132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7155192" y="4724353"/>
            <a:ext cx="562817" cy="646331"/>
            <a:chOff x="6295183" y="1921119"/>
            <a:chExt cx="562817" cy="646331"/>
          </a:xfrm>
        </p:grpSpPr>
        <p:sp>
          <p:nvSpPr>
            <p:cNvPr id="136" name="TextBox 135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1649954" y="5033453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670564" y="3094699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093202" y="6064491"/>
            <a:ext cx="1143000" cy="285166"/>
            <a:chOff x="892278" y="4394583"/>
            <a:chExt cx="1143000" cy="421351"/>
          </a:xfrm>
        </p:grpSpPr>
        <p:grpSp>
          <p:nvGrpSpPr>
            <p:cNvPr id="143" name="Group 142"/>
            <p:cNvGrpSpPr/>
            <p:nvPr/>
          </p:nvGrpSpPr>
          <p:grpSpPr>
            <a:xfrm>
              <a:off x="892278" y="4394583"/>
              <a:ext cx="1143000" cy="152400"/>
              <a:chOff x="1066800" y="4419600"/>
              <a:chExt cx="1143000" cy="152400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892278" y="4663534"/>
              <a:ext cx="1143000" cy="152400"/>
              <a:chOff x="1066800" y="4419600"/>
              <a:chExt cx="1143000" cy="15240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093202" y="4271453"/>
            <a:ext cx="1143000" cy="456222"/>
            <a:chOff x="891048" y="4343400"/>
            <a:chExt cx="1143000" cy="456222"/>
          </a:xfrm>
        </p:grpSpPr>
        <p:grpSp>
          <p:nvGrpSpPr>
            <p:cNvPr id="106" name="Group 105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16" name="Group 115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17" name="Rectangle 116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51" name="Group 150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57" name="Group 156"/>
          <p:cNvGrpSpPr/>
          <p:nvPr/>
        </p:nvGrpSpPr>
        <p:grpSpPr>
          <a:xfrm>
            <a:off x="3856352" y="4507216"/>
            <a:ext cx="1143000" cy="456222"/>
            <a:chOff x="891048" y="4343400"/>
            <a:chExt cx="1143000" cy="456222"/>
          </a:xfrm>
        </p:grpSpPr>
        <p:grpSp>
          <p:nvGrpSpPr>
            <p:cNvPr id="158" name="Group 157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67" name="Rectangle 166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64" name="Group 163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65" name="Rectangle 164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59" name="Group 158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7050967" y="2095071"/>
            <a:ext cx="1143000" cy="456222"/>
            <a:chOff x="891048" y="4343400"/>
            <a:chExt cx="1143000" cy="456222"/>
          </a:xfrm>
        </p:grpSpPr>
        <p:grpSp>
          <p:nvGrpSpPr>
            <p:cNvPr id="171" name="Group 170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80" name="Rectangle 179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77" name="Group 176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78" name="Rectangle 177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72" name="Group 171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74" name="Rectangle 17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82" name="Group 181"/>
          <p:cNvGrpSpPr/>
          <p:nvPr/>
        </p:nvGrpSpPr>
        <p:grpSpPr>
          <a:xfrm>
            <a:off x="7050967" y="3629244"/>
            <a:ext cx="1143000" cy="456222"/>
            <a:chOff x="891048" y="4343400"/>
            <a:chExt cx="1143000" cy="456222"/>
          </a:xfrm>
        </p:grpSpPr>
        <p:grpSp>
          <p:nvGrpSpPr>
            <p:cNvPr id="183" name="Group 182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92" name="Rectangle 191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90" name="Rectangle 189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86" name="Rectangle 185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7050967" y="5818379"/>
            <a:ext cx="1143000" cy="456222"/>
            <a:chOff x="891048" y="4343400"/>
            <a:chExt cx="1143000" cy="456222"/>
          </a:xfrm>
        </p:grpSpPr>
        <p:grpSp>
          <p:nvGrpSpPr>
            <p:cNvPr id="195" name="Group 194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200" name="Group 199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204" name="Rectangle 203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202" name="Rectangle 201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96" name="Group 195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98" name="Rectangle 197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pic>
        <p:nvPicPr>
          <p:cNvPr id="149" name="Picture 2" descr="https://cdn2.iconfinder.com/data/icons/windows-8-metro-style/256/flow_chart.png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60" y="545947"/>
            <a:ext cx="468303" cy="46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9061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app)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447800"/>
            <a:ext cx="2358000" cy="405205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27008"/>
            <a:ext cx="2361600" cy="404625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00" y="2514600"/>
            <a:ext cx="2361600" cy="404657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950551" y="1428690"/>
            <a:ext cx="1436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sign up/in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7725" y="6153090"/>
            <a:ext cx="1636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sliding 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9873" y="2052935"/>
            <a:ext cx="1469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main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60" y="1428690"/>
            <a:ext cx="2926800" cy="52032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2" descr="http://simpleicon.com/wp-content/uploads/mobile-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0" y="509750"/>
            <a:ext cx="567560" cy="5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9632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77" y="1371600"/>
            <a:ext cx="2358000" cy="405487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2514600" cy="480949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01" y="1748914"/>
            <a:ext cx="2358000" cy="404228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231" y="2286000"/>
            <a:ext cx="2358000" cy="403821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588995"/>
            <a:ext cx="2358000" cy="404040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490672" y="6183748"/>
            <a:ext cx="24811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scanning receipt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85259" y="5505271"/>
            <a:ext cx="164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collected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through text recognition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38800" y="1333500"/>
            <a:ext cx="1154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tag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02501" y="1581090"/>
            <a:ext cx="2136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 category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19277" y="1941944"/>
            <a:ext cx="982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save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receipt</a:t>
            </a:r>
          </a:p>
        </p:txBody>
      </p:sp>
      <p:pic>
        <p:nvPicPr>
          <p:cNvPr id="18" name="Picture 2" descr="http://simpleicon.com/wp-content/uploads/mobile-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0" y="509750"/>
            <a:ext cx="567560" cy="5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7774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00" y="1427728"/>
            <a:ext cx="2358000" cy="405867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61542"/>
            <a:ext cx="2358000" cy="402066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27728"/>
            <a:ext cx="2358000" cy="402041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525479"/>
            <a:ext cx="2358000" cy="405672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33400" y="5845314"/>
            <a:ext cx="1207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pPr algn="r"/>
            <a:r>
              <a:rPr lang="en-US" dirty="0"/>
              <a:t>receipts</a:t>
            </a:r>
          </a:p>
          <a:p>
            <a:pPr algn="r"/>
            <a:r>
              <a:rPr lang="en-US" dirty="0"/>
              <a:t>list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6550" y="1752600"/>
            <a:ext cx="1211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200" dirty="0"/>
              <a:t>web sync.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25516" y="1427728"/>
            <a:ext cx="1764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apply filter…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31325" y="2114490"/>
            <a:ext cx="1747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filter results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0" y="1676400"/>
            <a:ext cx="255875" cy="25587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810000" y="2195411"/>
            <a:ext cx="255875" cy="25587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rrow: Down 4"/>
          <p:cNvSpPr/>
          <p:nvPr/>
        </p:nvSpPr>
        <p:spPr>
          <a:xfrm>
            <a:off x="3863671" y="1994634"/>
            <a:ext cx="148531" cy="127938"/>
          </a:xfrm>
          <a:prstGeom prst="downArrow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2" descr="http://simpleicon.com/wp-content/uploads/mobile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0" y="509750"/>
            <a:ext cx="567560" cy="5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4180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2358000" cy="402478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63" y="2617432"/>
            <a:ext cx="2358000" cy="402350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600" y="1447800"/>
            <a:ext cx="2358000" cy="405329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00" y="2133988"/>
            <a:ext cx="2358000" cy="403821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590800"/>
            <a:ext cx="2358000" cy="405013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908556" y="1447800"/>
            <a:ext cx="941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long touch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99031" y="2231826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delete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59563" y="1397557"/>
            <a:ext cx="1108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short touch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67600" y="1877883"/>
            <a:ext cx="1109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view details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10437" y="6252864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update</a:t>
            </a:r>
          </a:p>
        </p:txBody>
      </p:sp>
      <p:pic>
        <p:nvPicPr>
          <p:cNvPr id="15" name="Picture 2" descr="http://simpleicon.com/wp-content/uploads/mobile-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0" y="509750"/>
            <a:ext cx="567560" cy="5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3055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app)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8290034" cy="49530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7" y="533400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397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05" y="1484662"/>
            <a:ext cx="5664596" cy="4458938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225"/>
          <a:stretch/>
        </p:blipFill>
        <p:spPr>
          <a:xfrm>
            <a:off x="6591650" y="2057400"/>
            <a:ext cx="2171349" cy="163219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6" descr="http://icons.iconarchive.com/icons/graphicloads/filetype/128/excel-xls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53" y="1489496"/>
            <a:ext cx="930498" cy="9304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6956" y="6137270"/>
            <a:ext cx="66320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search/ sort/ pagination/ excel export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6172200" y="2447059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650" y="4106305"/>
            <a:ext cx="2171349" cy="183729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7" y="533400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710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39" y="1456516"/>
            <a:ext cx="4577461" cy="468075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42" y="3089268"/>
            <a:ext cx="2262158" cy="304800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04" y="1456516"/>
            <a:ext cx="2092159" cy="303928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54556" y="6213157"/>
            <a:ext cx="75464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receipt photo/ extract receipts from tag</a:t>
            </a:r>
          </a:p>
        </p:txBody>
      </p:sp>
      <p:sp>
        <p:nvSpPr>
          <p:cNvPr id="15" name="Arrow: Right 14"/>
          <p:cNvSpPr/>
          <p:nvPr/>
        </p:nvSpPr>
        <p:spPr>
          <a:xfrm rot="10800000">
            <a:off x="3124201" y="2133600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6" name="Picture 6" descr="fake receipt, Costco receip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5892"/>
          <a:stretch/>
        </p:blipFill>
        <p:spPr bwMode="auto">
          <a:xfrm>
            <a:off x="898582" y="1963948"/>
            <a:ext cx="1412970" cy="21336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7" y="533400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535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16" y="1447800"/>
            <a:ext cx="2101109" cy="311091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190" y="1447800"/>
            <a:ext cx="2506810" cy="521299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580" y="1447800"/>
            <a:ext cx="2502820" cy="521299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16" y="5161037"/>
            <a:ext cx="2234684" cy="14859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2" descr="https://www.projecthired.org/sites/default/files/styles/large/public/pdf-icon_0.png?itok=Q5tlhU7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89" y="4724400"/>
            <a:ext cx="701899" cy="7018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/>
          <p:cNvSpPr/>
          <p:nvPr/>
        </p:nvSpPr>
        <p:spPr>
          <a:xfrm rot="10800000">
            <a:off x="2800575" y="2401455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/>
          <p:cNvSpPr/>
          <p:nvPr/>
        </p:nvSpPr>
        <p:spPr>
          <a:xfrm rot="10800000">
            <a:off x="2819400" y="5322390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7" y="533400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155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3296970" cy="34290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362200"/>
            <a:ext cx="3236614" cy="34290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190854"/>
            <a:ext cx="3276600" cy="343854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035955" y="1600140"/>
            <a:ext cx="4932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user organize data structure</a:t>
            </a:r>
          </a:p>
          <a:p>
            <a:pPr marL="1435100" lvl="1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category/ store/ tag</a:t>
            </a:r>
          </a:p>
          <a:p>
            <a:pPr marL="1435100" lvl="1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view reports based </a:t>
            </a:r>
          </a:p>
        </p:txBody>
      </p:sp>
      <p:pic>
        <p:nvPicPr>
          <p:cNvPr id="3078" name="Picture 6" descr="http://philasv.wish.org/~/media/Shared/312x214%20Icons/MAW_icon-vector-blue_34_folder-category_312x214.ashx?h=214&amp;la=en&amp;w=312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326" y="6212702"/>
            <a:ext cx="607524" cy="41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age.freepik.com/free-icon/shopping-cart-wheel_318-27957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880" y="5551183"/>
            <a:ext cx="544817" cy="54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consdb.com/icons/preview/gray/tag-xxl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01000" y="4800600"/>
            <a:ext cx="557135" cy="55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39000" y="2905991"/>
            <a:ext cx="1537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on them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7" y="533400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92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cybertrol.com/wp-content/uploads/2016/03/Management_Ic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19"/>
          <a:stretch/>
        </p:blipFill>
        <p:spPr bwMode="auto">
          <a:xfrm>
            <a:off x="6305006" y="1686820"/>
            <a:ext cx="2381756" cy="189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914" y="1524000"/>
            <a:ext cx="3886200" cy="798718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None/>
            </a:pPr>
            <a:r>
              <a:rPr lang="en-CA" sz="3400" dirty="0"/>
              <a:t>Changho Choi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0" y="33483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Mobile UI/ Back-End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2057400"/>
            <a:ext cx="414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Mobile UI/ Web Sync.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184512" y="2782682"/>
            <a:ext cx="43990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Hassan Nahhal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184512" y="5449682"/>
            <a:ext cx="44752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SungJoe Kim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184512" y="4154282"/>
            <a:ext cx="42466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Nicholas Collins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0" y="47199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OCR/ Mobile Front-End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0" y="60915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Web UI/ Front/ Back-End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5473200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4143421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2813642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1483863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 descr="http://blacklightdesign.co.uk/wp-content/uploads/2013/10/people_icon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28" y="501869"/>
            <a:ext cx="785707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1192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21" y="1524000"/>
            <a:ext cx="5256479" cy="506221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" y="1447800"/>
            <a:ext cx="282072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create group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works in group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invite member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store &amp; share</a:t>
            </a:r>
          </a:p>
        </p:txBody>
      </p:sp>
      <p:pic>
        <p:nvPicPr>
          <p:cNvPr id="7170" name="Picture 2" descr="http://furtaev.ru/preview/cloud_working_group_small.pn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97" y="5849079"/>
            <a:ext cx="1187903" cy="85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019"/>
          <a:stretch/>
        </p:blipFill>
        <p:spPr>
          <a:xfrm>
            <a:off x="685800" y="3429000"/>
            <a:ext cx="2589028" cy="235355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7" y="533400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260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dn.grid.fotosearch.com/CSP/CSP992/k1230776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256" y="5483006"/>
            <a:ext cx="1905000" cy="126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Future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1" y="1447800"/>
            <a:ext cx="7940041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save daily paperless receipts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import/ export </a:t>
            </a:r>
            <a:r>
              <a:rPr lang="en-CA" sz="3600" dirty="0" smtClean="0"/>
              <a:t>in </a:t>
            </a:r>
            <a:r>
              <a:rPr lang="en-CA" sz="3600" dirty="0"/>
              <a:t>various formats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 smtClean="0"/>
              <a:t> paid business account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</a:t>
            </a:r>
            <a:r>
              <a:rPr lang="en-CA" sz="3600" dirty="0" smtClean="0"/>
              <a:t>combine </a:t>
            </a:r>
            <a:r>
              <a:rPr lang="en-CA" sz="3600" dirty="0"/>
              <a:t>multiple images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OpenCV to improve accuracy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 smtClean="0"/>
              <a:t> track each member in group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 smtClean="0"/>
              <a:t> retrieve from specific item</a:t>
            </a:r>
            <a:endParaRPr lang="en-CA" sz="3600" dirty="0"/>
          </a:p>
        </p:txBody>
      </p:sp>
      <p:pic>
        <p:nvPicPr>
          <p:cNvPr id="5" name="Picture 2" descr="https://paleovalley.com/assets/images/icons/meal-plans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31" y="467710"/>
            <a:ext cx="609599" cy="60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8865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clipartbest.com/cliparts/9ac/qLz/9acqLziMy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113410"/>
            <a:ext cx="1981200" cy="159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8244838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scan receipts with mobile devices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save data local or online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track spending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view and export reports as files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provide various visual information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access anywhere/ anytime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support working in group</a:t>
            </a:r>
          </a:p>
        </p:txBody>
      </p:sp>
      <p:pic>
        <p:nvPicPr>
          <p:cNvPr id="5" name="Picture 2" descr="http://bigcheaphosting.com/wp-content/uploads/2014/07/feature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27" y="480846"/>
            <a:ext cx="651643" cy="65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4699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2" y="457200"/>
            <a:ext cx="9135208" cy="18288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7600" spc="0" dirty="0">
                <a:ln w="381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Black" panose="020B0A04020102020204" pitchFamily="34" charset="0"/>
              </a:rPr>
              <a:t>Receipt Keeper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83" y="5334000"/>
            <a:ext cx="3027217" cy="141662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Changho Choi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Hassan Nahhal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Nicholas Collins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SungJoe Kim</a:t>
            </a:r>
            <a:endParaRPr lang="en-US" sz="2000" b="0" spc="0" dirty="0">
              <a:ln w="12700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accent3">
                    <a:lumMod val="20000"/>
                    <a:lumOff val="80000"/>
                    <a:alpha val="60000"/>
                  </a:schemeClr>
                </a:glow>
              </a:effectLst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57396" y="6324600"/>
            <a:ext cx="4110404" cy="426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395">
              <a:lnSpc>
                <a:spcPct val="85000"/>
              </a:lnSpc>
              <a:spcBef>
                <a:spcPct val="0"/>
              </a:spcBef>
              <a:buNone/>
              <a:defRPr sz="4600" b="1" spc="0" baseline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</a:rPr>
              <a:t>Mobile Solutions Development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93964" y="5316681"/>
            <a:ext cx="3539836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49383" y="2743200"/>
            <a:ext cx="3913909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95">
              <a:lnSpc>
                <a:spcPct val="85000"/>
              </a:lnSpc>
              <a:spcBef>
                <a:spcPct val="0"/>
              </a:spcBef>
              <a:buNone/>
              <a:defRPr sz="4800" b="1" spc="0" baseline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3600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</a:rPr>
              <a:t>Receipt Management Application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1" r="7745" b="-684"/>
          <a:stretch/>
        </p:blipFill>
        <p:spPr>
          <a:xfrm>
            <a:off x="6477000" y="2707369"/>
            <a:ext cx="1981200" cy="2321831"/>
          </a:xfrm>
          <a:prstGeom prst="roundRect">
            <a:avLst>
              <a:gd name="adj" fmla="val 12467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65535948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62" y="1524000"/>
            <a:ext cx="7178038" cy="4724400"/>
          </a:xfrm>
        </p:spPr>
        <p:txBody>
          <a:bodyPr/>
          <a:lstStyle/>
          <a:p>
            <a:r>
              <a:rPr lang="en-US" sz="4000" b="0" i="1" dirty="0"/>
              <a:t>“It’s easy to meet expenses </a:t>
            </a:r>
            <a:r>
              <a:rPr lang="is-IS" sz="4000" b="0" i="1" dirty="0" smtClean="0"/>
              <a:t>…</a:t>
            </a:r>
            <a:r>
              <a:rPr lang="en-US" sz="4000" b="0" i="1" dirty="0" smtClean="0"/>
              <a:t>everywhere </a:t>
            </a:r>
            <a:r>
              <a:rPr lang="en-US" sz="4000" b="0" i="1" dirty="0"/>
              <a:t>we go, there they are.” </a:t>
            </a:r>
            <a:r>
              <a:rPr lang="en-US" sz="4000" b="0" i="1" dirty="0" smtClean="0"/>
              <a:t>			      </a:t>
            </a:r>
            <a:r>
              <a:rPr lang="en-US" sz="2400" dirty="0" smtClean="0"/>
              <a:t>Anonymous</a:t>
            </a:r>
            <a:endParaRPr lang="en-US" sz="4000" b="0" dirty="0"/>
          </a:p>
        </p:txBody>
      </p:sp>
      <p:pic>
        <p:nvPicPr>
          <p:cNvPr id="2050" name="Picture 2" descr="http://www.fontsaddict.com/images/icons/png/11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149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439" b="3726"/>
          <a:stretch/>
        </p:blipFill>
        <p:spPr>
          <a:xfrm>
            <a:off x="4876800" y="4203380"/>
            <a:ext cx="3048000" cy="19688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0363060">
            <a:off x="4400914" y="5886775"/>
            <a:ext cx="689113" cy="495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1451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1"/>
            <a:ext cx="7223760" cy="1143000"/>
          </a:xfrm>
        </p:spPr>
        <p:txBody>
          <a:bodyPr>
            <a:normAutofit/>
          </a:bodyPr>
          <a:lstStyle/>
          <a:p>
            <a:r>
              <a:rPr lang="en-US" sz="66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371600"/>
            <a:ext cx="6019800" cy="4953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problem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solution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technologies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methodologies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features (mobile/ web)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future plans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conclusion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None/>
            </a:pPr>
            <a:endParaRPr lang="en-CA" sz="3800" dirty="0"/>
          </a:p>
        </p:txBody>
      </p:sp>
      <p:pic>
        <p:nvPicPr>
          <p:cNvPr id="2056" name="Picture 8" descr="http://www.chasroberts.com/wp-content/themes/chas_roberts/assets/images/Maintain-icon.png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16" y="415160"/>
            <a:ext cx="685357" cy="68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808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6"/>
            <a:ext cx="7315203" cy="1102643"/>
          </a:xfrm>
        </p:spPr>
        <p:txBody>
          <a:bodyPr/>
          <a:lstStyle/>
          <a:p>
            <a:r>
              <a:rPr lang="en-CA" sz="6000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3" y="1371600"/>
            <a:ext cx="7635238" cy="5105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forget stuff bought</a:t>
            </a:r>
            <a:endParaRPr lang="en-CA" sz="3400" b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tracking all of this is a handful</a:t>
            </a:r>
            <a:endParaRPr lang="en-CA" sz="3400" b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strict budget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alternative is not ultimate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a long process to start using it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offer limited functions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focused on private, personal use</a:t>
            </a:r>
          </a:p>
        </p:txBody>
      </p:sp>
      <p:pic>
        <p:nvPicPr>
          <p:cNvPr id="1032" name="Picture 8" descr="http://www.au.surveycompare.net/sites/default/files/filemanager/empty-walle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9" r="19931"/>
          <a:stretch/>
        </p:blipFill>
        <p:spPr bwMode="auto">
          <a:xfrm>
            <a:off x="7774116" y="1723363"/>
            <a:ext cx="1118769" cy="101983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images.techhive.com/images/article/2014/05/woman-looking-at-bills-and-receipts-on-floor-83590515-100265820-primary.idg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7" t="16489" r="16129" b="7966"/>
          <a:stretch/>
        </p:blipFill>
        <p:spPr bwMode="auto">
          <a:xfrm>
            <a:off x="7772400" y="3276600"/>
            <a:ext cx="1122717" cy="101827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://www.successcenterusa.com/wp-content/uploads/2011/12/not-so-easy-button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724" y="4790013"/>
            <a:ext cx="1001187" cy="100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iconshock.com/img_vista/IPHONE/communications/jpg/risk_ic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9160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3547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4.bp.blogspot.com/-pErsLNka09k/Vg517SuBGuI/AAAAAAAAZ8E/Dq1_qAtk__0/s1600/group%2Bwo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2"/>
          <a:stretch/>
        </p:blipFill>
        <p:spPr bwMode="auto">
          <a:xfrm>
            <a:off x="4564657" y="5994390"/>
            <a:ext cx="820109" cy="78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371600"/>
            <a:ext cx="8397238" cy="442129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quick and easy access to start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no extra devices required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scan receipt &amp; store it online</a:t>
            </a:r>
            <a:endParaRPr lang="en-CA" sz="32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filter, search for receipts, export as files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generate charts, reports feedback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support working in groups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10819" y="5970633"/>
            <a:ext cx="1009181" cy="693271"/>
            <a:chOff x="5773855" y="5564236"/>
            <a:chExt cx="1312745" cy="901808"/>
          </a:xfrm>
        </p:grpSpPr>
        <p:pic>
          <p:nvPicPr>
            <p:cNvPr id="11" name="Picture 10" descr="http://timesdelphic.com/wp-content/uploads/2014/09/Screen-Shot-2014-09-16-at-1.31.30-PM-w2000-h2000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0" t="4796" r="63532" b="57159"/>
            <a:stretch/>
          </p:blipFill>
          <p:spPr bwMode="auto">
            <a:xfrm>
              <a:off x="5773855" y="5564236"/>
              <a:ext cx="1312745" cy="90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55"/>
            <a:stretch/>
          </p:blipFill>
          <p:spPr bwMode="auto">
            <a:xfrm>
              <a:off x="5979765" y="5867226"/>
              <a:ext cx="866805" cy="574688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7825910" y="5969279"/>
            <a:ext cx="1013290" cy="770825"/>
            <a:chOff x="7238999" y="5443662"/>
            <a:chExt cx="1598411" cy="1215935"/>
          </a:xfrm>
        </p:grpSpPr>
        <p:pic>
          <p:nvPicPr>
            <p:cNvPr id="14" name="Picture 6" descr="http://pngimg.com/upload/small/laptop_PNG589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999" y="5443662"/>
              <a:ext cx="1598411" cy="121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390" y="5579618"/>
              <a:ext cx="393330" cy="655549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Image result for chart graph imag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606" y="5577840"/>
              <a:ext cx="827182" cy="67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http://imavex.vo.llnwd.net/o18/clients/tayloredsystems/images/Products/What-is-cloud-computing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0"/>
          <a:stretch/>
        </p:blipFill>
        <p:spPr bwMode="auto">
          <a:xfrm>
            <a:off x="5464607" y="5949830"/>
            <a:ext cx="1088593" cy="76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www.projecthired.org/sites/default/files/styles/large/public/pdf-icon_0.png?itok=Q5tlhU7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79" y="6024825"/>
            <a:ext cx="667221" cy="667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://icons.iconarchive.com/icons/graphicloads/filetype/128/excel-xls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380" y="6035966"/>
            <a:ext cx="667220" cy="667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icons.iconarchive.com/icons/graphicloads/100-flat/256/zoom-search-2-ic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27" y="6042944"/>
            <a:ext cx="666973" cy="6669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dn2.iconfinder.com/data/icons/windows-8-metro-style/512/solutions.png"/>
          <p:cNvPicPr>
            <a:picLocks noChangeAspect="1" noChangeArrowheads="1"/>
          </p:cNvPicPr>
          <p:nvPr/>
        </p:nvPicPr>
        <p:blipFill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1" y="498812"/>
            <a:ext cx="588580" cy="58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5940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Work Process</a:t>
            </a:r>
          </a:p>
        </p:txBody>
      </p:sp>
      <p:pic>
        <p:nvPicPr>
          <p:cNvPr id="32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84806"/>
            <a:ext cx="1800000" cy="1800000"/>
          </a:xfr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41" y="1784806"/>
            <a:ext cx="1800000" cy="180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828800"/>
            <a:ext cx="1702051" cy="170205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4" y="4656470"/>
            <a:ext cx="1800000" cy="180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0" y="4648200"/>
            <a:ext cx="1655870" cy="165587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2514600" y="2677025"/>
            <a:ext cx="1256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528958" y="2669244"/>
            <a:ext cx="1100442" cy="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097525" y="3581400"/>
            <a:ext cx="0" cy="99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687111" y="5332630"/>
            <a:ext cx="1475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709559" y="5294834"/>
            <a:ext cx="1100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372472" y="1752600"/>
            <a:ext cx="133536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scan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receipt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19356" y="1781101"/>
            <a:ext cx="15386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output 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data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17398" y="3581400"/>
            <a:ext cx="16836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save in </a:t>
            </a:r>
          </a:p>
          <a:p>
            <a:pPr algn="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database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16812" y="5384893"/>
            <a:ext cx="177458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view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anywhere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76991" y="5427331"/>
            <a:ext cx="17223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track 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expenses</a:t>
            </a:r>
          </a:p>
        </p:txBody>
      </p:sp>
      <p:pic>
        <p:nvPicPr>
          <p:cNvPr id="19" name="Picture 2" descr="http://www.jonveit.com/img/database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267" y="4868205"/>
            <a:ext cx="1229465" cy="122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d30y9cdsu7xlg0.cloudfront.net/png/194045-20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89" y="609600"/>
            <a:ext cx="478482" cy="47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7978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" descr="http://lidd.ca/wp/wp-content/uploads/2013/08/icon-it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4" y="377460"/>
            <a:ext cx="896280" cy="89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: Rounded Corners 47"/>
          <p:cNvSpPr/>
          <p:nvPr/>
        </p:nvSpPr>
        <p:spPr>
          <a:xfrm>
            <a:off x="3239202" y="5029200"/>
            <a:ext cx="2286000" cy="1193806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Rectangle: Rounded Corners 42"/>
          <p:cNvSpPr/>
          <p:nvPr/>
        </p:nvSpPr>
        <p:spPr>
          <a:xfrm>
            <a:off x="6687006" y="2362200"/>
            <a:ext cx="2286000" cy="1330374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: Rounded Corners 46"/>
          <p:cNvSpPr/>
          <p:nvPr/>
        </p:nvSpPr>
        <p:spPr>
          <a:xfrm>
            <a:off x="6687006" y="4116568"/>
            <a:ext cx="2286000" cy="2131832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/>
          <p:cNvSpPr/>
          <p:nvPr/>
        </p:nvSpPr>
        <p:spPr>
          <a:xfrm>
            <a:off x="3239202" y="1895475"/>
            <a:ext cx="2286000" cy="1228725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/>
          <p:cNvSpPr/>
          <p:nvPr/>
        </p:nvSpPr>
        <p:spPr>
          <a:xfrm>
            <a:off x="457200" y="1371600"/>
            <a:ext cx="2286000" cy="3886200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5257800"/>
            <a:ext cx="990600" cy="990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39" b="96326" l="9744" r="958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16456"/>
            <a:ext cx="1988943" cy="1988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152406"/>
            <a:ext cx="7429503" cy="1102643"/>
          </a:xfrm>
        </p:spPr>
        <p:txBody>
          <a:bodyPr/>
          <a:lstStyle/>
          <a:p>
            <a:r>
              <a:rPr lang="en-CA" sz="6000" dirty="0"/>
              <a:t>Technologies</a:t>
            </a:r>
            <a:endParaRPr lang="en-CA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53" y="2071800"/>
            <a:ext cx="900000" cy="9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425697"/>
            <a:ext cx="1101327" cy="12906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53" y="2071800"/>
            <a:ext cx="900000" cy="900000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000" y="5147400"/>
            <a:ext cx="900000" cy="900000"/>
          </a:xfrm>
          <a:prstGeom prst="ellipse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147400"/>
            <a:ext cx="900000" cy="900000"/>
          </a:xfrm>
          <a:prstGeom prst="ellipse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701" y="4267200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9" y="1406104"/>
            <a:ext cx="966622" cy="96662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3335336"/>
            <a:ext cx="900000" cy="900000"/>
          </a:xfrm>
          <a:prstGeom prst="ellipse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3335336"/>
            <a:ext cx="900000" cy="900000"/>
          </a:xfrm>
          <a:prstGeom prst="ellipse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4274874"/>
            <a:ext cx="900000" cy="90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743" y="5181600"/>
            <a:ext cx="900000" cy="90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43" y="5181600"/>
            <a:ext cx="900000" cy="900000"/>
          </a:xfrm>
          <a:prstGeom prst="ellipse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2369006"/>
            <a:ext cx="900000" cy="900000"/>
          </a:xfrm>
          <a:prstGeom prst="ellipse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2369006"/>
            <a:ext cx="900000" cy="90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4274874"/>
            <a:ext cx="900000" cy="900000"/>
          </a:xfrm>
          <a:prstGeom prst="ellipse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6869461" y="2543776"/>
            <a:ext cx="962456" cy="1101281"/>
            <a:chOff x="6674173" y="4305406"/>
            <a:chExt cx="1906129" cy="2181072"/>
          </a:xfrm>
        </p:grpSpPr>
        <p:pic>
          <p:nvPicPr>
            <p:cNvPr id="67" name="Picture 2" descr="http://blog.mlab.com/wp-content/uploads/2016/02/mLab-logo-onlight-300x129.png"/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19"/>
            <a:stretch/>
          </p:blipFill>
          <p:spPr bwMode="auto">
            <a:xfrm>
              <a:off x="7134298" y="4305406"/>
              <a:ext cx="985881" cy="1467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http://blog.mlab.com/wp-content/uploads/2016/02/mLab-logo-onlight-300x129.png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6"/>
            <a:stretch/>
          </p:blipFill>
          <p:spPr bwMode="auto">
            <a:xfrm>
              <a:off x="6674173" y="5418049"/>
              <a:ext cx="1906129" cy="1068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93" y="4572000"/>
            <a:ext cx="1034707" cy="1034707"/>
          </a:xfrm>
          <a:prstGeom prst="rect">
            <a:avLst/>
          </a:prstGeom>
        </p:spPr>
      </p:pic>
      <p:pic>
        <p:nvPicPr>
          <p:cNvPr id="1026" name="Picture 2" descr="http://www.jonveit.com/img/database-logo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334" y="2667000"/>
            <a:ext cx="815266" cy="81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hlinkClick r:id="" action="ppaction://noaction"/>
          </p:cNvPr>
          <p:cNvSpPr/>
          <p:nvPr/>
        </p:nvSpPr>
        <p:spPr>
          <a:xfrm>
            <a:off x="7125613" y="19058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DAAS</a:t>
            </a:r>
          </a:p>
        </p:txBody>
      </p:sp>
      <p:sp>
        <p:nvSpPr>
          <p:cNvPr id="27" name="Rectangle 26">
            <a:hlinkClick r:id="" action="ppaction://noaction"/>
          </p:cNvPr>
          <p:cNvSpPr/>
          <p:nvPr/>
        </p:nvSpPr>
        <p:spPr>
          <a:xfrm>
            <a:off x="3677809" y="1447800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BAAS</a:t>
            </a:r>
          </a:p>
        </p:txBody>
      </p:sp>
      <p:sp>
        <p:nvSpPr>
          <p:cNvPr id="28" name="Rectangle 27">
            <a:hlinkClick r:id="" action="ppaction://noaction"/>
          </p:cNvPr>
          <p:cNvSpPr/>
          <p:nvPr/>
        </p:nvSpPr>
        <p:spPr>
          <a:xfrm>
            <a:off x="3239202" y="6249254"/>
            <a:ext cx="2286000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PAAS / SVC</a:t>
            </a:r>
          </a:p>
        </p:txBody>
      </p:sp>
      <p:sp>
        <p:nvSpPr>
          <p:cNvPr id="45" name="Rectangle 44">
            <a:hlinkClick r:id="" action="ppaction://noaction"/>
          </p:cNvPr>
          <p:cNvSpPr/>
          <p:nvPr/>
        </p:nvSpPr>
        <p:spPr>
          <a:xfrm>
            <a:off x="7125613" y="62492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mobile</a:t>
            </a:r>
          </a:p>
        </p:txBody>
      </p:sp>
      <p:sp>
        <p:nvSpPr>
          <p:cNvPr id="46" name="Rectangle 45">
            <a:hlinkClick r:id="" action="ppaction://noaction"/>
          </p:cNvPr>
          <p:cNvSpPr/>
          <p:nvPr/>
        </p:nvSpPr>
        <p:spPr>
          <a:xfrm>
            <a:off x="895807" y="62492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web</a:t>
            </a:r>
          </a:p>
        </p:txBody>
      </p:sp>
      <p:pic>
        <p:nvPicPr>
          <p:cNvPr id="4" name="Picture 2" descr="http://i.stack.imgur.com/Mmww2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74" y="1428929"/>
            <a:ext cx="900000" cy="9000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304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Methodologies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92438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3000" dirty="0"/>
              <a:t>development methodology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Agile Unified Process (2 week iterations)</a:t>
            </a:r>
          </a:p>
          <a:p>
            <a:pPr>
              <a:spcAft>
                <a:spcPts val="600"/>
              </a:spcAft>
            </a:pPr>
            <a:r>
              <a:rPr lang="en-US" sz="3000" dirty="0"/>
              <a:t>source control &amp; change management 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3 GitHub repositories </a:t>
            </a:r>
          </a:p>
          <a:p>
            <a:pPr lvl="2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master and branch (dev_prod)	</a:t>
            </a:r>
          </a:p>
          <a:p>
            <a:pPr lvl="2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wiki to keep track of outcome</a:t>
            </a:r>
          </a:p>
          <a:p>
            <a:pPr lvl="2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issues tracking to assign fixes or tasks</a:t>
            </a:r>
          </a:p>
          <a:p>
            <a:pPr>
              <a:spcAft>
                <a:spcPts val="600"/>
              </a:spcAft>
            </a:pPr>
            <a:r>
              <a:rPr lang="en-US" sz="3000" dirty="0"/>
              <a:t>communication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Slack and regular meetings</a:t>
            </a:r>
          </a:p>
        </p:txBody>
      </p:sp>
      <p:pic>
        <p:nvPicPr>
          <p:cNvPr id="1026" name="Picture 2" descr="https://blog.agilebits.com/wp-content/uploads/2014/09/Slack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35" y="5885935"/>
            <a:ext cx="743465" cy="74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exnovaconsulting.com/wp-content/uploads/2016/07/agi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805770"/>
            <a:ext cx="934000" cy="97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800" y="5861094"/>
            <a:ext cx="809974" cy="809974"/>
          </a:xfrm>
          <a:prstGeom prst="rect">
            <a:avLst/>
          </a:prstGeom>
        </p:spPr>
      </p:pic>
      <p:pic>
        <p:nvPicPr>
          <p:cNvPr id="8" name="Picture 20" descr="https://d30y9cdsu7xlg0.cloudfront.net/png/103958-200.png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1"/>
          <a:stretch/>
        </p:blipFill>
        <p:spPr bwMode="auto">
          <a:xfrm>
            <a:off x="8221750" y="3394798"/>
            <a:ext cx="846050" cy="94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myiconfinder.com/uploads/iconsets/ce95e9d2e86faee8a3a511af826f891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90" y="522890"/>
            <a:ext cx="567560" cy="5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855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4719</TotalTime>
  <Words>554</Words>
  <Application>Microsoft Macintosh PowerPoint</Application>
  <PresentationFormat>On-screen Show (4:3)</PresentationFormat>
  <Paragraphs>186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 Black</vt:lpstr>
      <vt:lpstr>Arial Narrow</vt:lpstr>
      <vt:lpstr>Arial Rounded MT Bold</vt:lpstr>
      <vt:lpstr>Calibri</vt:lpstr>
      <vt:lpstr>Calibri Light</vt:lpstr>
      <vt:lpstr>Franklin Gothic Medium</vt:lpstr>
      <vt:lpstr>Arial</vt:lpstr>
      <vt:lpstr>Retrospect</vt:lpstr>
      <vt:lpstr>Receipt Keeper</vt:lpstr>
      <vt:lpstr>Team members</vt:lpstr>
      <vt:lpstr>Introduction</vt:lpstr>
      <vt:lpstr>Agenda</vt:lpstr>
      <vt:lpstr>Problem</vt:lpstr>
      <vt:lpstr>Our Solution</vt:lpstr>
      <vt:lpstr>Work Process</vt:lpstr>
      <vt:lpstr>Technologies</vt:lpstr>
      <vt:lpstr>Methodologies</vt:lpstr>
      <vt:lpstr>Domain Model</vt:lpstr>
      <vt:lpstr>Features (mobile app)</vt:lpstr>
      <vt:lpstr>Features (cont.)</vt:lpstr>
      <vt:lpstr>Features (cont.)</vt:lpstr>
      <vt:lpstr>Features (cont.)</vt:lpstr>
      <vt:lpstr>Features (web app)</vt:lpstr>
      <vt:lpstr>Features (cont.)</vt:lpstr>
      <vt:lpstr>Features (cont.)</vt:lpstr>
      <vt:lpstr>Features (cont.)</vt:lpstr>
      <vt:lpstr>Features (cont.)</vt:lpstr>
      <vt:lpstr>Features (cont.)</vt:lpstr>
      <vt:lpstr>Future Plans</vt:lpstr>
      <vt:lpstr>Conclusion</vt:lpstr>
      <vt:lpstr>Receipt Keeper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Receipt Keeper</dc:title>
  <dc:creator>Sung Joe Kim</dc:creator>
  <cp:lastModifiedBy>Hassan Nahhal</cp:lastModifiedBy>
  <cp:revision>1034</cp:revision>
  <dcterms:created xsi:type="dcterms:W3CDTF">2006-08-16T00:00:00Z</dcterms:created>
  <dcterms:modified xsi:type="dcterms:W3CDTF">2016-08-10T20:50:18Z</dcterms:modified>
</cp:coreProperties>
</file>